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5"/>
    <p:sldMasterId id="2147483864" r:id="rId6"/>
  </p:sldMasterIdLst>
  <p:notesMasterIdLst>
    <p:notesMasterId r:id="rId26"/>
  </p:notesMasterIdLst>
  <p:handoutMasterIdLst>
    <p:handoutMasterId r:id="rId27"/>
  </p:handoutMasterIdLst>
  <p:sldIdLst>
    <p:sldId id="327" r:id="rId7"/>
    <p:sldId id="329" r:id="rId8"/>
    <p:sldId id="330" r:id="rId9"/>
    <p:sldId id="331" r:id="rId10"/>
    <p:sldId id="333" r:id="rId11"/>
    <p:sldId id="341" r:id="rId12"/>
    <p:sldId id="342" r:id="rId13"/>
    <p:sldId id="337" r:id="rId14"/>
    <p:sldId id="340" r:id="rId15"/>
    <p:sldId id="332" r:id="rId16"/>
    <p:sldId id="336" r:id="rId17"/>
    <p:sldId id="334" r:id="rId18"/>
    <p:sldId id="335" r:id="rId19"/>
    <p:sldId id="344" r:id="rId20"/>
    <p:sldId id="345" r:id="rId21"/>
    <p:sldId id="346" r:id="rId22"/>
    <p:sldId id="343" r:id="rId23"/>
    <p:sldId id="338" r:id="rId24"/>
    <p:sldId id="339" r:id="rId25"/>
  </p:sldIdLst>
  <p:sldSz cx="12192000" cy="6858000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4312BF-20F3-71C6-3CF8-45CDF3E27D4F}" name="Tiller, Sarah" initials="TS" userId="S::sarah.tiller@simcoe.ca::7ed67ca5-db06-4527-903a-88ecaa2541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529C"/>
    <a:srgbClr val="E7A614"/>
    <a:srgbClr val="E8A6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B5F63-2F3A-902C-2EB7-63B42F47DE97}" v="102" dt="2023-11-16T21:27:07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6" autoAdjust="0"/>
    <p:restoredTop sz="94249" autoAdjust="0"/>
  </p:normalViewPr>
  <p:slideViewPr>
    <p:cSldViewPr>
      <p:cViewPr varScale="1">
        <p:scale>
          <a:sx n="72" d="100"/>
          <a:sy n="72" d="100"/>
        </p:scale>
        <p:origin x="4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86" y="-84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ler, Sarah" userId="S::sarah.tiller@simcoe.ca::7ed67ca5-db06-4527-903a-88ecaa254145" providerId="AD" clId="Web-{389B5F63-2F3A-902C-2EB7-63B42F47DE97}"/>
    <pc:docChg chg="modSld">
      <pc:chgData name="Tiller, Sarah" userId="S::sarah.tiller@simcoe.ca::7ed67ca5-db06-4527-903a-88ecaa254145" providerId="AD" clId="Web-{389B5F63-2F3A-902C-2EB7-63B42F47DE97}" dt="2023-11-16T21:27:07.557" v="60" actId="1076"/>
      <pc:docMkLst>
        <pc:docMk/>
      </pc:docMkLst>
      <pc:sldChg chg="addSp modSp">
        <pc:chgData name="Tiller, Sarah" userId="S::sarah.tiller@simcoe.ca::7ed67ca5-db06-4527-903a-88ecaa254145" providerId="AD" clId="Web-{389B5F63-2F3A-902C-2EB7-63B42F47DE97}" dt="2023-11-16T21:27:07.557" v="60" actId="1076"/>
        <pc:sldMkLst>
          <pc:docMk/>
          <pc:sldMk cId="1113430011" sldId="338"/>
        </pc:sldMkLst>
        <pc:spChg chg="add mod">
          <ac:chgData name="Tiller, Sarah" userId="S::sarah.tiller@simcoe.ca::7ed67ca5-db06-4527-903a-88ecaa254145" providerId="AD" clId="Web-{389B5F63-2F3A-902C-2EB7-63B42F47DE97}" dt="2023-11-16T21:27:07.557" v="60" actId="1076"/>
          <ac:spMkLst>
            <pc:docMk/>
            <pc:sldMk cId="1113430011" sldId="338"/>
            <ac:spMk id="2" creationId="{5AE50D80-1653-483F-9E27-B7A0B93FE7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iller\Documents\SCDC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iller\Documents\SCDC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Number</a:t>
            </a:r>
            <a:r>
              <a:rPr lang="en-CA" sz="1600" baseline="0" dirty="0"/>
              <a:t> of CDP Downloads by Member Organization, 2023</a:t>
            </a:r>
            <a:endParaRPr lang="en-CA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Sheet1!$D$2:$D$9</c:f>
              <c:strCache>
                <c:ptCount val="8"/>
                <c:pt idx="0">
                  <c:v>County of Simcoe </c:v>
                </c:pt>
                <c:pt idx="1">
                  <c:v>Simcoe Muskoka District Health Unit</c:v>
                </c:pt>
                <c:pt idx="2">
                  <c:v>City of Barrie</c:v>
                </c:pt>
                <c:pt idx="3">
                  <c:v>Simcoe County District School Board</c:v>
                </c:pt>
                <c:pt idx="4">
                  <c:v>United Way Simcoe Muskoka</c:v>
                </c:pt>
                <c:pt idx="5">
                  <c:v>Simcoe Muskoka Family Connexions</c:v>
                </c:pt>
                <c:pt idx="6">
                  <c:v>Georgian College</c:v>
                </c:pt>
                <c:pt idx="7">
                  <c:v>Catulpa Community Family Services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238</c:v>
                </c:pt>
                <c:pt idx="1">
                  <c:v>39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428A-B4B6-B0140C757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2608224"/>
        <c:axId val="1618737648"/>
      </c:barChart>
      <c:catAx>
        <c:axId val="1722608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737648"/>
        <c:crosses val="autoZero"/>
        <c:auto val="1"/>
        <c:lblAlgn val="ctr"/>
        <c:lblOffset val="100"/>
        <c:noMultiLvlLbl val="0"/>
      </c:catAx>
      <c:valAx>
        <c:axId val="161873764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7226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Number</a:t>
            </a:r>
            <a:r>
              <a:rPr lang="en-CA" sz="1600" baseline="0" dirty="0"/>
              <a:t> of Downloads by CDP Product, 2023</a:t>
            </a:r>
            <a:endParaRPr lang="en-CA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1646801406804"/>
          <c:y val="0.10669542121364363"/>
          <c:w val="0.49118052370964671"/>
          <c:h val="0.858784625845840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Sheet2!$D$8:$D$10</c:f>
              <c:strCache>
                <c:ptCount val="3"/>
                <c:pt idx="0">
                  <c:v>Target group profile (TGP) of the population by immigration and citzenship status, Census, 2021</c:v>
                </c:pt>
                <c:pt idx="1">
                  <c:v>Census Profile, 2021</c:v>
                </c:pt>
                <c:pt idx="2">
                  <c:v>Target group profile of the population by age groups, Census, 2021</c:v>
                </c:pt>
              </c:strCache>
            </c:strRef>
          </c:cat>
          <c:val>
            <c:numRef>
              <c:f>Sheet2!$E$8:$E$10</c:f>
              <c:numCache>
                <c:formatCode>General</c:formatCode>
                <c:ptCount val="3"/>
                <c:pt idx="0">
                  <c:v>230</c:v>
                </c:pt>
                <c:pt idx="1">
                  <c:v>166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5-4EE0-9F41-2E57014F5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8117136"/>
        <c:axId val="1833523264"/>
      </c:barChart>
      <c:catAx>
        <c:axId val="1628117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523264"/>
        <c:crosses val="autoZero"/>
        <c:auto val="1"/>
        <c:lblAlgn val="ctr"/>
        <c:lblOffset val="100"/>
        <c:noMultiLvlLbl val="0"/>
      </c:catAx>
      <c:valAx>
        <c:axId val="183352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2811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3A43644-AC67-418B-9104-665F74F39B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t" anchorCtr="0" compatLnSpc="1">
            <a:prstTxWarp prst="textNoShape">
              <a:avLst/>
            </a:prstTxWarp>
          </a:bodyPr>
          <a:lstStyle>
            <a:lvl1pPr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4660817-48B1-4598-B5AA-2D6EABCDEB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t" anchorCtr="0" compatLnSpc="1">
            <a:prstTxWarp prst="textNoShape">
              <a:avLst/>
            </a:prstTxWarp>
          </a:bodyPr>
          <a:lstStyle>
            <a:lvl1pPr algn="r"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3205B056-3600-44E0-8E04-F10D74D544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b" anchorCtr="0" compatLnSpc="1">
            <a:prstTxWarp prst="textNoShape">
              <a:avLst/>
            </a:prstTxWarp>
          </a:bodyPr>
          <a:lstStyle>
            <a:lvl1pPr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D823654B-F2D5-4EBB-B8C3-06B8E7CD23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4288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fld id="{9DD8539C-F56A-4410-B65F-22CF52188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C151B6D-3FC5-4978-BF79-8F317F2457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t" anchorCtr="0" compatLnSpc="1">
            <a:prstTxWarp prst="textNoShape">
              <a:avLst/>
            </a:prstTxWarp>
          </a:bodyPr>
          <a:lstStyle>
            <a:lvl1pPr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844D1B3-4690-49A4-A4C8-D5D4FDD031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t" anchorCtr="0" compatLnSpc="1">
            <a:prstTxWarp prst="textNoShape">
              <a:avLst/>
            </a:prstTxWarp>
          </a:bodyPr>
          <a:lstStyle>
            <a:lvl1pPr algn="r"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2EF07F6-02B4-4DCA-A2D9-CA4AA2090B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703263"/>
            <a:ext cx="6249988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BF3F34B5-4333-4FDB-BDE0-24474632FD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2938"/>
            <a:ext cx="56070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338B39C3-6B24-43D2-BA4B-FDE70B07F3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b" anchorCtr="0" compatLnSpc="1">
            <a:prstTxWarp prst="textNoShape">
              <a:avLst/>
            </a:prstTxWarp>
          </a:bodyPr>
          <a:lstStyle>
            <a:lvl1pPr defTabSz="918951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661BC341-B415-445F-84F8-C204007AF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4288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3" tIns="45936" rIns="91873" bIns="4593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fld id="{160B8B6E-E74C-4FA5-85FF-ED58993381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8B6E-E74C-4FA5-85FF-ED589933815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8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8B6E-E74C-4FA5-85FF-ED589933815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8B6E-E74C-4FA5-85FF-ED589933815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B8B6E-E74C-4FA5-85FF-ED589933815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4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04" y="1981200"/>
            <a:ext cx="10717696" cy="2387600"/>
          </a:xfrm>
        </p:spPr>
        <p:txBody>
          <a:bodyPr anchor="b"/>
          <a:lstStyle>
            <a:lvl1pPr algn="ctr"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4460875"/>
            <a:ext cx="10717696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3631-B296-432B-B2CF-E37C13A6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6A8D-51AE-42E8-A86C-93010CE6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C527D-308E-4781-BFED-B263407E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F537B-46AF-4976-8CF1-B08CB7E74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8177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23B9-B5ED-4320-AD4D-DFA101AE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F54C7-497A-432F-A5D4-9B793CAD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37295-DFF1-4A4A-A5EF-D10DD51A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AADE7-4DB1-4817-9448-71F798E5CDF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918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BB6492-8945-4E64-890D-00EA5624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B9CC78-DECC-4675-BE04-05C4893C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C22544-197D-439D-94F0-3E9394E5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C371-1F37-443E-8A43-7F791B04AA5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67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1B4009-638F-405E-B304-FA52BBEE6D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79C50C-1B64-4E6C-9EC5-5020E6736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EA43C-7530-4AF9-B0C1-FA68C8D11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B5F0-2945-4CC2-89D5-DE1C6DDCC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79DE-A376-4BA5-8945-719AF1A4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77F392-3477-4CAF-87E4-D40DA72AD234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3159E3DC-548E-41DB-8263-8DD13F46E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C5C2918-C570-4118-8399-83FBD34113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DD592D2-909A-4C44-9FEB-4CD0930C7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8ABA-75AA-415E-96A3-4F7398D4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4850-BD78-40C5-878E-5EBA6A92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6E558-A429-48B1-9DD3-8C4CFF558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9EC2385-DF49-4D99-A0B8-36C5F0EEC673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96A43900-5BDB-406E-83DA-459C76DF4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data.ca/sites/default/files/DPAWG_meeting_Sept-26-202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nessa.boutin@simcoe.ca" TargetMode="External"/><Relationship Id="rId2" Type="http://schemas.openxmlformats.org/officeDocument/2006/relationships/hyperlink" Target="https://communitydata.ca/resources/webina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katz@simcoe.c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data.ca/sites/default/files/2023-10/2023%20oct%205%20Fall%20Leads%20Meeting%20Not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8E19E264-2002-404A-8054-69D9F4B4A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588" y="1981200"/>
            <a:ext cx="10717212" cy="2387600"/>
          </a:xfrm>
        </p:spPr>
        <p:txBody>
          <a:bodyPr/>
          <a:lstStyle/>
          <a:p>
            <a:r>
              <a:rPr lang="en-CA" altLang="en-US" dirty="0"/>
              <a:t>Simcoe County Data Consortium</a:t>
            </a:r>
          </a:p>
        </p:txBody>
      </p:sp>
      <p:sp>
        <p:nvSpPr>
          <p:cNvPr id="5123" name="Subtitle 4">
            <a:extLst>
              <a:ext uri="{FF2B5EF4-FFF2-40B4-BE49-F238E27FC236}">
                <a16:creationId xmlns:a16="http://schemas.microsoft.com/office/drawing/2014/main" id="{B3A7EC5B-2862-4489-A7C8-A83155D11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588" y="5486400"/>
            <a:ext cx="10717212" cy="630238"/>
          </a:xfrm>
        </p:spPr>
        <p:txBody>
          <a:bodyPr>
            <a:normAutofit lnSpcReduction="10000"/>
          </a:bodyPr>
          <a:lstStyle/>
          <a:p>
            <a:pPr algn="l"/>
            <a:r>
              <a:rPr lang="en-CA" altLang="en-US" dirty="0"/>
              <a:t>November 16,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Data Purchase and Access Working Group Meetings 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/>
          <a:lstStyle/>
          <a:p>
            <a:r>
              <a:rPr lang="en-CA" altLang="en-US" sz="2400" dirty="0"/>
              <a:t>Since our last meeting on September 14</a:t>
            </a:r>
            <a:r>
              <a:rPr lang="en-CA" altLang="en-US" sz="2400" baseline="30000" dirty="0"/>
              <a:t>th</a:t>
            </a:r>
            <a:r>
              <a:rPr lang="en-CA" altLang="en-US" sz="2400" dirty="0"/>
              <a:t>, there has been one DPAWG meeting on September 26, 2023</a:t>
            </a:r>
          </a:p>
          <a:p>
            <a:r>
              <a:rPr lang="en-CA" altLang="en-US" sz="2400" b="1" dirty="0"/>
              <a:t>Updates: </a:t>
            </a:r>
          </a:p>
          <a:p>
            <a:pPr lvl="1"/>
            <a:r>
              <a:rPr lang="en-CA" altLang="en-US" sz="1800" dirty="0"/>
              <a:t>CDP has hit its data acquisition limit</a:t>
            </a:r>
          </a:p>
          <a:p>
            <a:pPr lvl="1"/>
            <a:r>
              <a:rPr lang="en-CA" altLang="en-US" sz="1800" dirty="0"/>
              <a:t>New table deliveries expected mid-December</a:t>
            </a:r>
          </a:p>
          <a:p>
            <a:pPr lvl="1"/>
            <a:r>
              <a:rPr lang="en-CA" altLang="en-US" sz="1800" dirty="0"/>
              <a:t>Priorities: Target Group Profiles (new, custom geographies), low-income, employment, place of work </a:t>
            </a:r>
          </a:p>
          <a:p>
            <a:pPr lvl="1"/>
            <a:r>
              <a:rPr lang="en-CA" altLang="en-US" sz="1800" dirty="0"/>
              <a:t>Household Target Group Profiles expected in 2024</a:t>
            </a:r>
          </a:p>
          <a:p>
            <a:pPr lvl="1"/>
            <a:r>
              <a:rPr lang="en-CA" altLang="en-US" sz="1800" dirty="0"/>
              <a:t>IRCC Temporary Residents data order to be submitted soon </a:t>
            </a:r>
          </a:p>
          <a:p>
            <a:pPr lvl="1"/>
            <a:r>
              <a:rPr lang="en-CA" altLang="en-US" sz="1800" dirty="0"/>
              <a:t>Community Action for Workforce Development project</a:t>
            </a:r>
          </a:p>
          <a:p>
            <a:pPr lvl="2"/>
            <a:r>
              <a:rPr lang="en-CA" altLang="en-US" sz="1400" dirty="0"/>
              <a:t>Data portal containing Tableau products (focus on rural communities and marginalized populations) in progress</a:t>
            </a:r>
          </a:p>
          <a:p>
            <a:pPr lvl="1"/>
            <a:r>
              <a:rPr lang="en-CA" altLang="en-US" sz="1800" dirty="0"/>
              <a:t>Tableau Infographics and Dashboards </a:t>
            </a:r>
          </a:p>
          <a:p>
            <a:pPr lvl="2"/>
            <a:r>
              <a:rPr lang="en-CA" altLang="en-US" sz="1400" dirty="0"/>
              <a:t>Updated housing dashboard in progress </a:t>
            </a:r>
          </a:p>
          <a:p>
            <a:pPr lvl="2"/>
            <a:r>
              <a:rPr lang="en-CA" altLang="en-US" sz="1400" dirty="0"/>
              <a:t>Inflation effects and effects of increasing interest rates</a:t>
            </a:r>
          </a:p>
          <a:p>
            <a:pPr lvl="1"/>
            <a:endParaRPr lang="en-CA" altLang="en-US" sz="1800" dirty="0"/>
          </a:p>
          <a:p>
            <a:endParaRPr lang="en-CA" alt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10</a:t>
            </a:fld>
            <a:endParaRPr lang="en-CA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9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Data Purchase and Access Working Group Meetings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11</a:t>
            </a:fld>
            <a:endParaRPr lang="en-CA" altLang="en-US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111CD-0B30-F774-4D81-306ABCD3AC0C}"/>
              </a:ext>
            </a:extLst>
          </p:cNvPr>
          <p:cNvSpPr txBox="1"/>
          <p:nvPr/>
        </p:nvSpPr>
        <p:spPr>
          <a:xfrm>
            <a:off x="685800" y="197992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Tables in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latin typeface="Century Gothic" panose="020B0502020202020204" pitchFamily="34" charset="0"/>
                <a:cs typeface="Calibri" panose="020F0502020204030204" pitchFamily="34" charset="0"/>
              </a:rPr>
              <a:t>IMBD have been received and will be catalogued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latin typeface="Century Gothic" panose="020B0502020202020204" pitchFamily="34" charset="0"/>
                <a:cs typeface="Calibri" panose="020F0502020204030204" pitchFamily="34" charset="0"/>
              </a:rPr>
              <a:t>Core housing need table expected in 2023</a:t>
            </a:r>
            <a:endParaRPr lang="en-CA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293C9-1A56-F50F-8AAD-33F72624EE66}"/>
              </a:ext>
            </a:extLst>
          </p:cNvPr>
          <p:cNvSpPr txBox="1"/>
          <p:nvPr/>
        </p:nvSpPr>
        <p:spPr>
          <a:xfrm>
            <a:off x="609600" y="303142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  <a:cs typeface="Calibri" panose="020F0502020204030204" pitchFamily="34" charset="0"/>
              </a:rPr>
              <a:t>Semi-Custom Tables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latin typeface="Century Gothic" panose="020B0502020202020204" pitchFamily="34" charset="0"/>
                <a:cs typeface="Calibri" panose="020F0502020204030204" pitchFamily="34" charset="0"/>
              </a:rPr>
              <a:t>No more tables to be acquired for 2021 Census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955B3-DFAB-54B6-7AF3-3A074A4BF169}"/>
              </a:ext>
            </a:extLst>
          </p:cNvPr>
          <p:cNvSpPr txBox="1"/>
          <p:nvPr/>
        </p:nvSpPr>
        <p:spPr>
          <a:xfrm>
            <a:off x="1638300" y="5181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More data is coming, please see </a:t>
            </a:r>
            <a:r>
              <a:rPr lang="en-CA" dirty="0">
                <a:hlinkClick r:id="rId2"/>
              </a:rPr>
              <a:t>DPAWG meeting notes </a:t>
            </a:r>
            <a:r>
              <a:rPr lang="en-CA" dirty="0"/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817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22791"/>
            <a:ext cx="10515600" cy="1325563"/>
          </a:xfrm>
        </p:spPr>
        <p:txBody>
          <a:bodyPr/>
          <a:lstStyle/>
          <a:p>
            <a:pPr algn="ctr"/>
            <a:r>
              <a:rPr lang="en-CA" altLang="en-US" dirty="0"/>
              <a:t>New Tables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750" y="1132567"/>
            <a:ext cx="11086164" cy="574675"/>
          </a:xfrm>
        </p:spPr>
        <p:txBody>
          <a:bodyPr/>
          <a:lstStyle/>
          <a:p>
            <a:pPr marL="0" indent="0">
              <a:buNone/>
            </a:pPr>
            <a:r>
              <a:rPr lang="en-CA" sz="1800" kern="1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23 new data items were added to the CDP website between </a:t>
            </a:r>
            <a:r>
              <a:rPr lang="en-CA" sz="1800" dirty="0">
                <a:solidFill>
                  <a:srgbClr val="000000"/>
                </a:solidFill>
                <a:ea typeface="Arial" panose="020B0604020202020204" pitchFamily="34" charset="0"/>
              </a:rPr>
              <a:t>September 1</a:t>
            </a:r>
            <a:r>
              <a:rPr lang="en-CA" sz="1800" baseline="30000" dirty="0">
                <a:solidFill>
                  <a:srgbClr val="000000"/>
                </a:solidFill>
                <a:ea typeface="Arial" panose="020B0604020202020204" pitchFamily="34" charset="0"/>
              </a:rPr>
              <a:t>st</a:t>
            </a:r>
            <a:r>
              <a:rPr lang="en-CA" sz="18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CA" sz="1800" kern="1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and </a:t>
            </a:r>
            <a:r>
              <a:rPr lang="en-CA" sz="1800" dirty="0">
                <a:solidFill>
                  <a:srgbClr val="000000"/>
                </a:solidFill>
                <a:ea typeface="Arial" panose="020B0604020202020204" pitchFamily="34" charset="0"/>
              </a:rPr>
              <a:t>November 8</a:t>
            </a:r>
            <a:r>
              <a:rPr lang="en-CA" sz="1800" baseline="30000" dirty="0">
                <a:solidFill>
                  <a:srgbClr val="000000"/>
                </a:solidFill>
                <a:ea typeface="Arial" panose="020B0604020202020204" pitchFamily="34" charset="0"/>
              </a:rPr>
              <a:t>th</a:t>
            </a:r>
            <a:r>
              <a:rPr lang="en-CA" sz="1800" kern="1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including:</a:t>
            </a:r>
            <a:endParaRPr lang="en-CA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52AE4-B746-63E0-4536-4CF33E4A65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12</a:t>
            </a:fld>
            <a:endParaRPr lang="en-CA" altLang="en-US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1C786-76AC-AB53-2B9D-58A6FC78B1E1}"/>
              </a:ext>
            </a:extLst>
          </p:cNvPr>
          <p:cNvSpPr txBox="1"/>
          <p:nvPr/>
        </p:nvSpPr>
        <p:spPr>
          <a:xfrm>
            <a:off x="133818" y="2007313"/>
            <a:ext cx="12058182" cy="4288033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2021 Census data tables on: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Age, Education, Gender, and Income </a:t>
            </a:r>
            <a:endParaRPr lang="en-CA" sz="1600" b="0" dirty="0">
              <a:effectLst/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2021 Census Target Group Profiles:</a:t>
            </a:r>
            <a:endParaRPr lang="en-CA" sz="1600" b="0" kern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600" b="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Population with majority of income coming from government transfers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600" b="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Highest level of education</a:t>
            </a:r>
            <a:endParaRPr lang="en-CA" sz="1600" b="0" dirty="0">
              <a:effectLst/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Population living in dwellings in need of major repairs 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Francophone population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Community Poverty Project -2021 Census data table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Income status, age groups and gender by selected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cultural and demographic characteristics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Longitudinal Immigration Database [IMBD] tables on: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Immigrant taxfiler data (2014-2020) on income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mobility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ICARE- Tables: T1 and T2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CA" sz="1600" b="0" kern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Tableau Dashboard</a:t>
            </a:r>
            <a:r>
              <a:rPr lang="en-CA" sz="16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dirty="0"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b="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Low Income Profile Dashboard, 2021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Community Recovery Dashboard- Version 4</a:t>
            </a:r>
            <a:r>
              <a:rPr lang="en-CA" sz="1600" b="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0" dirty="0">
              <a:effectLst/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Canadian Business Counts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June 2023</a:t>
            </a: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Business counts, establishment and location counts by employment size and North American Industry Classification System (NAICS)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Employment Insurance </a:t>
            </a:r>
            <a:r>
              <a:rPr lang="en-CA" sz="16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Statistics (EIS), Unadjusted for seasonality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b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Monthly, 2000-2023</a:t>
            </a:r>
            <a:r>
              <a:rPr lang="en-CA" sz="16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dirty="0">
              <a:effectLst/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910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Training and Capacity Building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233"/>
            <a:ext cx="6172200" cy="4351338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Upcoming </a:t>
            </a:r>
          </a:p>
          <a:p>
            <a:r>
              <a:rPr lang="en-CA" altLang="en-US" sz="1800" dirty="0"/>
              <a:t>December 5, 2023: Beyond2020 Orientation with Q&amp;A </a:t>
            </a:r>
          </a:p>
          <a:p>
            <a:r>
              <a:rPr lang="en-CA" altLang="en-US" sz="1800" dirty="0"/>
              <a:t>December 12, 2023: Disaggregated Data Action Plan (DDAP) webinar</a:t>
            </a:r>
          </a:p>
          <a:p>
            <a:r>
              <a:rPr lang="en-CA" altLang="en-US" sz="1800" dirty="0"/>
              <a:t>(Postponed until next year) Using Canadian Community Health Survey (CCHS) Public Use Microdata File (PUMF) </a:t>
            </a:r>
          </a:p>
          <a:p>
            <a:pPr marL="0" indent="0">
              <a:buNone/>
            </a:pPr>
            <a:r>
              <a:rPr lang="en-CA" altLang="en-US" dirty="0"/>
              <a:t>Past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October 25, 2023: Orientation to the Community Data Program, the Catalogue and More</a:t>
            </a:r>
            <a:endParaRPr lang="en-CA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13</a:t>
            </a:fld>
            <a:endParaRPr lang="en-CA" altLang="en-US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EC134CD-EE38-9CA3-9F07-F1B22BA8308B}"/>
              </a:ext>
            </a:extLst>
          </p:cNvPr>
          <p:cNvSpPr txBox="1">
            <a:spLocks/>
          </p:cNvSpPr>
          <p:nvPr/>
        </p:nvSpPr>
        <p:spPr>
          <a:xfrm>
            <a:off x="6858000" y="1676401"/>
            <a:ext cx="5389418" cy="504507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2000" b="1" dirty="0">
                <a:solidFill>
                  <a:schemeClr val="accent6"/>
                </a:solidFill>
              </a:rPr>
              <a:t>Has anyone attended any training and capacity building they would like to talk about? </a:t>
            </a:r>
          </a:p>
          <a:p>
            <a:pPr>
              <a:defRPr/>
            </a:pPr>
            <a:r>
              <a:rPr lang="en-CA" sz="2000" b="1" u="sng" dirty="0">
                <a:solidFill>
                  <a:srgbClr val="0563C1"/>
                </a:solidFill>
                <a:hlinkClick r:id="rId2"/>
              </a:rPr>
              <a:t>Recordings of past webinars are available on the CDP website</a:t>
            </a:r>
            <a:endParaRPr lang="en-CA" sz="2000" b="1" u="sng" dirty="0">
              <a:solidFill>
                <a:srgbClr val="0563C1"/>
              </a:solidFill>
            </a:endParaRPr>
          </a:p>
          <a:p>
            <a:pPr>
              <a:defRPr/>
            </a:pPr>
            <a:endParaRPr lang="en-CA" sz="2000" b="1" u="sng" dirty="0">
              <a:solidFill>
                <a:srgbClr val="0563C1"/>
              </a:solidFill>
            </a:endParaRPr>
          </a:p>
          <a:p>
            <a:pPr>
              <a:defRPr/>
            </a:pPr>
            <a:r>
              <a:rPr lang="en-CA" altLang="en-US" sz="2000" b="1" dirty="0"/>
              <a:t>ACTION:</a:t>
            </a:r>
            <a:r>
              <a:rPr lang="en-CA" altLang="en-US" sz="2000" b="0" dirty="0"/>
              <a:t> E-mail webinar ideas of datasets or topics you would be interested in to </a:t>
            </a:r>
            <a:r>
              <a:rPr lang="en-CA" altLang="en-US" sz="2000" b="0" dirty="0">
                <a:hlinkClick r:id="rId3"/>
              </a:rPr>
              <a:t>janessa.boutin@simcoe.ca</a:t>
            </a:r>
            <a:endParaRPr lang="en-CA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0874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599F-2F00-69CF-0051-7663ED68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D9DDB-D10F-3D9A-8585-1979B86E2F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C3144-6D9F-CE07-842B-6C761C19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14</a:t>
            </a:fld>
            <a:endParaRPr lang="en-CA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31B86-7196-2EC0-65A5-1472AC5691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1" b="14608"/>
          <a:stretch/>
        </p:blipFill>
        <p:spPr>
          <a:xfrm>
            <a:off x="432142" y="365125"/>
            <a:ext cx="11327716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8FDB-2B19-F518-4A8A-6058D066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15</a:t>
            </a:fld>
            <a:endParaRPr lang="en-CA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E38BF2-65E3-B8AB-C46B-9832D4D34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574239"/>
              </p:ext>
            </p:extLst>
          </p:nvPr>
        </p:nvGraphicFramePr>
        <p:xfrm>
          <a:off x="609600" y="381000"/>
          <a:ext cx="10591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47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4D24-F351-0A15-440C-76C5A07D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16</a:t>
            </a:fld>
            <a:endParaRPr lang="en-CA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BC32AB-06F1-4532-29FC-9F5A4064E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814442"/>
              </p:ext>
            </p:extLst>
          </p:nvPr>
        </p:nvGraphicFramePr>
        <p:xfrm>
          <a:off x="533400" y="457200"/>
          <a:ext cx="10820400" cy="4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8664F2-4011-F5F7-1E3A-38332D47F6F4}"/>
              </a:ext>
            </a:extLst>
          </p:cNvPr>
          <p:cNvSpPr txBox="1"/>
          <p:nvPr/>
        </p:nvSpPr>
        <p:spPr>
          <a:xfrm>
            <a:off x="838200" y="511256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0" dirty="0"/>
              <a:t>Other highest downloaded products in 2023: Indigenous identity population TGP, Canadian business counts, establishment and location counts,  visible minority TGP,  Postal Code Conversion File, Target Group Profile of low-income population (MBM)</a:t>
            </a: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92260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7EEE-228B-599C-82F9-F831AB57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Simcoe County Data Consortium Feedback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F2C4-EFF1-5A0F-AF96-F050B976D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7448" cy="4351338"/>
          </a:xfrm>
        </p:spPr>
        <p:txBody>
          <a:bodyPr/>
          <a:lstStyle/>
          <a:p>
            <a:r>
              <a:rPr lang="en-CA" dirty="0"/>
              <a:t>What we heard: </a:t>
            </a:r>
          </a:p>
          <a:p>
            <a:pPr lvl="1"/>
            <a:r>
              <a:rPr lang="en-CA" dirty="0"/>
              <a:t>Some conflicts in schedule </a:t>
            </a:r>
          </a:p>
          <a:p>
            <a:pPr lvl="2"/>
            <a:r>
              <a:rPr lang="en-CA" dirty="0"/>
              <a:t>Poll to be distributed to determine date for next meeting</a:t>
            </a:r>
          </a:p>
          <a:p>
            <a:pPr lvl="1"/>
            <a:r>
              <a:rPr lang="en-CA" dirty="0"/>
              <a:t>Enjoy interactive format, diverse content, and hearing about projects from the community</a:t>
            </a:r>
          </a:p>
          <a:p>
            <a:pPr lvl="1"/>
            <a:r>
              <a:rPr lang="en-CA" dirty="0"/>
              <a:t>Interest for</a:t>
            </a:r>
          </a:p>
          <a:p>
            <a:pPr lvl="2"/>
            <a:r>
              <a:rPr lang="en-CA" dirty="0"/>
              <a:t> in-person meetings</a:t>
            </a:r>
          </a:p>
          <a:p>
            <a:pPr lvl="2"/>
            <a:r>
              <a:rPr lang="en-CA" dirty="0"/>
              <a:t>breakout rooms for larger groups</a:t>
            </a:r>
          </a:p>
        </p:txBody>
      </p:sp>
      <p:pic>
        <p:nvPicPr>
          <p:cNvPr id="7" name="Content Placeholder 6" descr="Cycle with people with solid fill">
            <a:extLst>
              <a:ext uri="{FF2B5EF4-FFF2-40B4-BE49-F238E27FC236}">
                <a16:creationId xmlns:a16="http://schemas.microsoft.com/office/drawing/2014/main" id="{DBF8B7EC-BDCA-021C-1B2A-183CA86D6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0448" y="2590800"/>
            <a:ext cx="1956352" cy="19563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90CE-C62E-F9B1-3DBA-42B41F7B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17</a:t>
            </a:fld>
            <a:endParaRPr lang="en-CA" altLang="en-US"/>
          </a:p>
        </p:txBody>
      </p:sp>
      <p:pic>
        <p:nvPicPr>
          <p:cNvPr id="9" name="Graphic 8" descr="Monthly calendar with solid fill">
            <a:extLst>
              <a:ext uri="{FF2B5EF4-FFF2-40B4-BE49-F238E27FC236}">
                <a16:creationId xmlns:a16="http://schemas.microsoft.com/office/drawing/2014/main" id="{A22074F4-DC56-D05D-DD76-834C63969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1600" y="1143000"/>
            <a:ext cx="1828800" cy="1828800"/>
          </a:xfrm>
          <a:prstGeom prst="rect">
            <a:avLst/>
          </a:prstGeom>
        </p:spPr>
      </p:pic>
      <p:pic>
        <p:nvPicPr>
          <p:cNvPr id="13" name="Graphic 12" descr="Board Of Directors with solid fill">
            <a:extLst>
              <a:ext uri="{FF2B5EF4-FFF2-40B4-BE49-F238E27FC236}">
                <a16:creationId xmlns:a16="http://schemas.microsoft.com/office/drawing/2014/main" id="{65F58562-7214-AD59-EE50-1A302B8AD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4500" y="4229100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New Business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578100"/>
            <a:ext cx="10515600" cy="1146175"/>
          </a:xfrm>
        </p:spPr>
        <p:txBody>
          <a:bodyPr/>
          <a:lstStyle/>
          <a:p>
            <a:pPr algn="l"/>
            <a:endParaRPr lang="en-C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altLang="en-US" dirty="0">
                <a:solidFill>
                  <a:srgbClr val="000000"/>
                </a:solidFill>
              </a:rPr>
              <a:t>Proof of Concept (POC) for Census 2021 Utilizing Power BI</a:t>
            </a:r>
            <a:endParaRPr lang="en-CA" alt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18</a:t>
            </a:fld>
            <a:endParaRPr lang="en-CA" altLang="en-US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50D80-1653-483F-9E27-B7A0B93FE73A}"/>
              </a:ext>
            </a:extLst>
          </p:cNvPr>
          <p:cNvSpPr txBox="1"/>
          <p:nvPr/>
        </p:nvSpPr>
        <p:spPr>
          <a:xfrm>
            <a:off x="7212807" y="4618434"/>
            <a:ext cx="46743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Gill Sans MT"/>
              </a:rPr>
              <a:t>If there are any questions on this topic, please contact </a:t>
            </a:r>
            <a:r>
              <a:rPr lang="en-US" b="0" dirty="0">
                <a:latin typeface="Gill Sans MT"/>
                <a:hlinkClick r:id="rId2"/>
              </a:rPr>
              <a:t>jonathan.katz@simcoe.ca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43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8205" name="Freeform: Shape 820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6" name="Freeform: Shape 820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7" name="Freeform: Shape 820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8" name="Freeform: Shape 820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9" name="Freeform: Shape 820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10" name="Freeform: Shape 820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11" name="Freeform: Shape 821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64" y="2228787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altLang="en-US" kern="1200" dirty="0">
                <a:solidFill>
                  <a:schemeClr val="tx2"/>
                </a:solidFill>
              </a:rPr>
              <a:t>Next Meeting: </a:t>
            </a:r>
            <a:br>
              <a:rPr lang="en-US" altLang="en-US" kern="1200" dirty="0">
                <a:solidFill>
                  <a:schemeClr val="tx2"/>
                </a:solidFill>
              </a:rPr>
            </a:br>
            <a:r>
              <a:rPr lang="en-US" altLang="en-US" kern="1200" dirty="0">
                <a:solidFill>
                  <a:schemeClr val="tx2"/>
                </a:solidFill>
              </a:rPr>
              <a:t>TBD</a:t>
            </a:r>
            <a:endParaRPr lang="en-US" alt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020" y="4192415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buNone/>
            </a:pPr>
            <a:br>
              <a:rPr lang="en-US" altLang="en-US" sz="13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altLang="en-US" sz="13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1F9A32A-3EE2-4AF8-B425-DC84FD807245}" type="slidenum">
              <a:rPr lang="en-US" alt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19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38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B774C3F5-2C72-4839-8BE4-931A2467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438400"/>
            <a:ext cx="8001000" cy="1325563"/>
          </a:xfrm>
        </p:spPr>
        <p:txBody>
          <a:bodyPr/>
          <a:lstStyle/>
          <a:p>
            <a:r>
              <a:rPr lang="en-CA" alt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Land Acknowledgement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885E62-3AE7-41D3-8677-779B039A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D59DBE73-CA2A-439F-9C36-9D4D650FDACE}" type="slidenum">
              <a:rPr lang="en-CA" altLang="en-US">
                <a:solidFill>
                  <a:srgbClr val="898989"/>
                </a:solidFill>
              </a:rPr>
              <a:pPr/>
              <a:t>2</a:t>
            </a:fld>
            <a:endParaRPr lang="en-C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id="{FD94D978-FE6D-40FB-9043-D2D99407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800" dirty="0"/>
              <a:t>Agenda</a:t>
            </a:r>
          </a:p>
        </p:txBody>
      </p:sp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D94F14A8-4C92-4E64-A791-CB83E422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9" y="1690688"/>
            <a:ext cx="7852611" cy="4351338"/>
          </a:xfrm>
        </p:spPr>
        <p:txBody>
          <a:bodyPr/>
          <a:lstStyle/>
          <a:p>
            <a:r>
              <a:rPr lang="en-CA" altLang="en-US" b="1" dirty="0"/>
              <a:t>Welcome and Introductions</a:t>
            </a:r>
          </a:p>
          <a:p>
            <a:r>
              <a:rPr lang="en-CA" sz="28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Social Innovation Department and Community Impact Labs by </a:t>
            </a:r>
            <a:r>
              <a:rPr lang="en-CA" sz="2800" b="1" dirty="0">
                <a:solidFill>
                  <a:srgbClr val="242424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Irena </a:t>
            </a:r>
            <a:r>
              <a:rPr lang="en-CA" sz="2800" b="1" dirty="0" err="1">
                <a:solidFill>
                  <a:srgbClr val="242424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Pozgaj</a:t>
            </a:r>
            <a:r>
              <a:rPr lang="en-CA" sz="2800" b="1" dirty="0">
                <a:solidFill>
                  <a:srgbClr val="242424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-Jones</a:t>
            </a:r>
            <a:endParaRPr lang="en-CA" sz="28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CA" altLang="en-US" b="1" dirty="0"/>
              <a:t> HealthSTATS Revitalization Update by Melanie Dupuis</a:t>
            </a:r>
          </a:p>
          <a:p>
            <a:r>
              <a:rPr lang="en-CA" altLang="en-US" b="1" dirty="0"/>
              <a:t>Local Updates </a:t>
            </a:r>
          </a:p>
          <a:p>
            <a:pPr lvl="1"/>
            <a:r>
              <a:rPr lang="en-CA" altLang="en-US" dirty="0"/>
              <a:t>Roundtable </a:t>
            </a:r>
          </a:p>
          <a:p>
            <a:endParaRPr lang="en-CA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D9664-9DD4-4E8E-8A6A-AD2AD484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BEB7C56-AC58-425E-A49F-985652334AAF}" type="slidenum">
              <a:rPr lang="en-CA" altLang="en-US">
                <a:solidFill>
                  <a:srgbClr val="898989"/>
                </a:solidFill>
              </a:rPr>
              <a:pPr/>
              <a:t>3</a:t>
            </a:fld>
            <a:endParaRPr lang="en-CA" altLang="en-US">
              <a:solidFill>
                <a:srgbClr val="898989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E0B739B-9025-EF95-B91D-1447EB3B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55" y="3053601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201457"/>
            <a:ext cx="10515600" cy="1325563"/>
          </a:xfrm>
        </p:spPr>
        <p:txBody>
          <a:bodyPr/>
          <a:lstStyle/>
          <a:p>
            <a:r>
              <a:rPr lang="en-CA" altLang="en-US" dirty="0"/>
              <a:t>Agenda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534400" cy="4351338"/>
          </a:xfrm>
        </p:spPr>
        <p:txBody>
          <a:bodyPr/>
          <a:lstStyle/>
          <a:p>
            <a:r>
              <a:rPr lang="en-CA" altLang="en-US" b="1" dirty="0"/>
              <a:t>CDP Updates </a:t>
            </a:r>
          </a:p>
          <a:p>
            <a:pPr lvl="1"/>
            <a:r>
              <a:rPr lang="en-CA" altLang="en-US" dirty="0"/>
              <a:t>Leads Meeting </a:t>
            </a:r>
          </a:p>
          <a:p>
            <a:pPr lvl="1"/>
            <a:r>
              <a:rPr lang="en-CA" altLang="en-US" dirty="0"/>
              <a:t>Data purchasing and Access Working Group meeting updates </a:t>
            </a:r>
          </a:p>
          <a:p>
            <a:pPr lvl="1"/>
            <a:r>
              <a:rPr lang="en-CA" altLang="en-US" dirty="0"/>
              <a:t>New tables </a:t>
            </a:r>
          </a:p>
          <a:p>
            <a:pPr lvl="1"/>
            <a:r>
              <a:rPr lang="en-CA" altLang="en-US" dirty="0"/>
              <a:t>Training and Capacity Building </a:t>
            </a:r>
          </a:p>
          <a:p>
            <a:pPr lvl="1"/>
            <a:r>
              <a:rPr lang="en-CA" altLang="en-US" dirty="0"/>
              <a:t>Simcoe County Data Consortium feedback update</a:t>
            </a:r>
          </a:p>
          <a:p>
            <a:r>
              <a:rPr lang="en-CA" altLang="en-US" b="1" dirty="0"/>
              <a:t>New Business </a:t>
            </a:r>
          </a:p>
          <a:p>
            <a:pPr lvl="1"/>
            <a:r>
              <a:rPr lang="en-CA" altLang="en-US" dirty="0"/>
              <a:t>Proof of Concept (POC) for Census 2021 Utilizing Power BI</a:t>
            </a:r>
          </a:p>
          <a:p>
            <a:r>
              <a:rPr lang="en-CA" altLang="en-US" b="1" dirty="0"/>
              <a:t>Next Meeting </a:t>
            </a:r>
          </a:p>
          <a:p>
            <a:pPr lvl="1"/>
            <a:r>
              <a:rPr lang="en-CA" altLang="en-US" dirty="0"/>
              <a:t>TBD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4</a:t>
            </a:fld>
            <a:endParaRPr lang="en-CA" altLang="en-US">
              <a:solidFill>
                <a:srgbClr val="898989"/>
              </a:solidFill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74A83A86-61BB-12BA-7D6B-261EEBE8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1162"/>
            <a:ext cx="3357617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4" y="177006"/>
            <a:ext cx="11821026" cy="1325563"/>
          </a:xfrm>
        </p:spPr>
        <p:txBody>
          <a:bodyPr/>
          <a:lstStyle/>
          <a:p>
            <a:pPr algn="ctr"/>
            <a:r>
              <a:rPr lang="en-CA" altLang="en-US" dirty="0"/>
              <a:t>Welcome and Introductions 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517378"/>
            <a:ext cx="5715000" cy="1146175"/>
          </a:xfrm>
        </p:spPr>
        <p:txBody>
          <a:bodyPr/>
          <a:lstStyle/>
          <a:p>
            <a:r>
              <a:rPr lang="en-CA" altLang="en-US" dirty="0"/>
              <a:t>Name, role, and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5</a:t>
            </a:fld>
            <a:endParaRPr lang="en-CA" altLang="en-US">
              <a:solidFill>
                <a:srgbClr val="898989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E888BC-A466-8C60-CB50-B3C864D8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26" y="1371600"/>
            <a:ext cx="5257800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2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DF83-532F-E606-6955-1D2855CF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362200"/>
            <a:ext cx="10515600" cy="1325563"/>
          </a:xfrm>
        </p:spPr>
        <p:txBody>
          <a:bodyPr/>
          <a:lstStyle/>
          <a:p>
            <a:pPr algn="ctr"/>
            <a:r>
              <a:rPr lang="en-CA" sz="4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Social Innovation Department and Community Impact Labs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9F11-2C50-C435-0AB1-603DFD0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5813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65F8-5563-1912-BE42-B608939C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00666"/>
            <a:ext cx="10515600" cy="1325563"/>
          </a:xfrm>
        </p:spPr>
        <p:txBody>
          <a:bodyPr/>
          <a:lstStyle/>
          <a:p>
            <a:r>
              <a:rPr lang="en-CA" dirty="0"/>
              <a:t>HealthSTATS Revitalization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4809-0C45-6B1F-F238-B4FEDE43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5026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0D9FD0F4-64B8-44F2-9CDA-DBC65D59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Local Updates 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2C52AFAE-8FFD-4CAE-9EA1-BA25B923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Roundtable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1933-F721-4129-B9CA-ADAC9B4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1F9A32A-3EE2-4AF8-B425-DC84FD807245}" type="slidenum">
              <a:rPr lang="en-CA" altLang="en-US">
                <a:solidFill>
                  <a:srgbClr val="898989"/>
                </a:solidFill>
              </a:rPr>
              <a:pPr/>
              <a:t>8</a:t>
            </a:fld>
            <a:endParaRPr lang="en-CA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2444C-0B65-C88C-F9BD-3DEF5E34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27" y="1981200"/>
            <a:ext cx="6870787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BBCB-666D-A075-1FD1-2452B04E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CDP Leads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E7A4-B91B-668B-D650-C9C7847D3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5600" cy="4351338"/>
          </a:xfrm>
        </p:spPr>
        <p:txBody>
          <a:bodyPr/>
          <a:lstStyle/>
          <a:p>
            <a:r>
              <a:rPr lang="en-CA" sz="2000" b="1" dirty="0">
                <a:hlinkClick r:id="rId3"/>
              </a:rPr>
              <a:t>Meeting October 5</a:t>
            </a:r>
            <a:r>
              <a:rPr lang="en-CA" sz="2000" b="1" baseline="30000" dirty="0">
                <a:hlinkClick r:id="rId3"/>
              </a:rPr>
              <a:t>th </a:t>
            </a:r>
            <a:r>
              <a:rPr lang="en-CA" sz="2000" b="1" dirty="0">
                <a:hlinkClick r:id="rId3"/>
              </a:rPr>
              <a:t>, 2023</a:t>
            </a:r>
            <a:endParaRPr lang="en-CA" sz="2000" b="1" dirty="0"/>
          </a:p>
          <a:p>
            <a:pPr lvl="1"/>
            <a:r>
              <a:rPr lang="en-CA" sz="1800" dirty="0"/>
              <a:t>Overview of data acquisition </a:t>
            </a:r>
          </a:p>
          <a:p>
            <a:pPr lvl="2"/>
            <a:r>
              <a:rPr lang="en-CA" sz="1400" dirty="0"/>
              <a:t>Profiles and tables from Statistics Canada (to arrive late 2023 and early 2024)</a:t>
            </a:r>
          </a:p>
          <a:p>
            <a:pPr lvl="2"/>
            <a:r>
              <a:rPr lang="en-CA" sz="1400" dirty="0"/>
              <a:t>Budget exhausted for current year </a:t>
            </a:r>
          </a:p>
          <a:p>
            <a:pPr lvl="1"/>
            <a:r>
              <a:rPr lang="en-CA" sz="1800" dirty="0"/>
              <a:t>Discussion on using the General Social Survey as data source for incidents of discrimination </a:t>
            </a:r>
          </a:p>
          <a:p>
            <a:pPr lvl="1"/>
            <a:r>
              <a:rPr lang="en-CA" sz="1800" dirty="0"/>
              <a:t>Upgrades made to infographics and dashboard portal page, more dashboards to come </a:t>
            </a:r>
          </a:p>
          <a:p>
            <a:pPr lvl="1"/>
            <a:r>
              <a:rPr lang="en-CA" sz="1800" dirty="0"/>
              <a:t>Transition to Drupal 9 and implementation of new tools for website </a:t>
            </a:r>
          </a:p>
          <a:p>
            <a:pPr lvl="1"/>
            <a:r>
              <a:rPr lang="en-CA" sz="1800" dirty="0"/>
              <a:t>2024 annual face-to-face meeting will take place in Winnipeg May 9</a:t>
            </a:r>
            <a:r>
              <a:rPr lang="en-CA" sz="1800" baseline="30000" dirty="0"/>
              <a:t>th</a:t>
            </a:r>
            <a:r>
              <a:rPr lang="en-CA" sz="1800" dirty="0"/>
              <a:t> and 10</a:t>
            </a:r>
            <a:r>
              <a:rPr lang="en-CA" sz="1800" baseline="30000" dirty="0"/>
              <a:t>th</a:t>
            </a:r>
            <a:r>
              <a:rPr lang="en-CA" sz="1800" dirty="0"/>
              <a:t> </a:t>
            </a:r>
            <a:r>
              <a:rPr lang="en-CA" sz="1800" baseline="30000" dirty="0"/>
              <a:t>    </a:t>
            </a:r>
            <a:endParaRPr lang="en-CA" sz="1800" dirty="0"/>
          </a:p>
          <a:p>
            <a:pPr lvl="1"/>
            <a:endParaRPr lang="en-CA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F57DAD-3826-449D-E7B9-2401074B8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10600" y="1600200"/>
            <a:ext cx="3077665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80771-B0C6-D791-EC9E-836350BD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371-1F37-443E-8A43-7F791B04AA5F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8010337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imcoe County Document" ma:contentTypeID="0x010100E41E75E2508AC940B81E5CD5C89986C10013713DEC6BFB2A46B1AFFF541E05C165" ma:contentTypeVersion="13" ma:contentTypeDescription="" ma:contentTypeScope="" ma:versionID="bf9b8225e59540316cff03ab943ccd08">
  <xsd:schema xmlns:xsd="http://www.w3.org/2001/XMLSchema" xmlns:xs="http://www.w3.org/2001/XMLSchema" xmlns:p="http://schemas.microsoft.com/office/2006/metadata/properties" xmlns:ns2="84bfe73d-9931-4a9e-aed7-58a7489a3b45" xmlns:ns3="a41fbfa1-82ca-4939-9932-d97b8d6ad3e9" targetNamespace="http://schemas.microsoft.com/office/2006/metadata/properties" ma:root="true" ma:fieldsID="39fed53c9488a64275dddf93b81ab8b9" ns2:_="" ns3:_="">
    <xsd:import namespace="84bfe73d-9931-4a9e-aed7-58a7489a3b45"/>
    <xsd:import namespace="a41fbfa1-82ca-4939-9932-d97b8d6ad3e9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  <xsd:element ref="ns3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fe73d-9931-4a9e-aed7-58a7489a3b4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Content Keywords" ma:readOnly="false" ma:fieldId="{23f27201-bee3-471e-b2e7-b64fd8b7ca38}" ma:taxonomyMulti="true" ma:sspId="55684338-cd78-4ab2-8128-fd117ec405e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bfa1-82ca-4939-9932-d97b8d6ad3e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b3b9e4d-25bf-4f4c-8256-de6a335ee300}" ma:internalName="TaxCatchAll" ma:readOnly="false" ma:showField="CatchAllData" ma:web="a41fbfa1-82ca-4939-9932-d97b8d6ad3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3b9e4d-25bf-4f4c-8256-de6a335ee300}" ma:internalName="TaxCatchAllLabel" ma:readOnly="true" ma:showField="CatchAllDataLabel" ma:web="a41fbfa1-82ca-4939-9932-d97b8d6ad3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fbfa1-82ca-4939-9932-d97b8d6ad3e9"/>
    <TaxKeywordTaxHTField xmlns="84bfe73d-9931-4a9e-aed7-58a7489a3b4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3ECEB0D-4A84-4943-986B-CEA117271BB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45645AD-5AA8-4365-A13C-95C68C8EA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60394A-5278-4DC1-9F22-CB0FE8984C48}"/>
</file>

<file path=customXml/itemProps4.xml><?xml version="1.0" encoding="utf-8"?>
<ds:datastoreItem xmlns:ds="http://schemas.openxmlformats.org/officeDocument/2006/customXml" ds:itemID="{B4E7F95F-D61D-4698-817C-FF492C348C32}">
  <ds:schemaRefs>
    <ds:schemaRef ds:uri="http://schemas.microsoft.com/office/2006/metadata/properties"/>
    <ds:schemaRef ds:uri="http://schemas.microsoft.com/office/infopath/2007/PartnerControls"/>
    <ds:schemaRef ds:uri="08597a11-b520-4ca9-8cf9-21cd5d7c9271"/>
    <ds:schemaRef ds:uri="6089a859-8082-4c9e-b2fa-7d36dd5be5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16845</TotalTime>
  <Words>769</Words>
  <Application>Microsoft Office PowerPoint</Application>
  <PresentationFormat>Widescreen</PresentationFormat>
  <Paragraphs>133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2_Custom Design</vt:lpstr>
      <vt:lpstr>3_Custom Design</vt:lpstr>
      <vt:lpstr>Simcoe County Data Consortium</vt:lpstr>
      <vt:lpstr>Land Acknowledgement </vt:lpstr>
      <vt:lpstr>Agenda</vt:lpstr>
      <vt:lpstr>Agenda</vt:lpstr>
      <vt:lpstr>Welcome and Introductions </vt:lpstr>
      <vt:lpstr>Social Innovation Department and Community Impact Labs</vt:lpstr>
      <vt:lpstr>HealthSTATS Revitalization Update</vt:lpstr>
      <vt:lpstr>Local Updates </vt:lpstr>
      <vt:lpstr>CDP Leads Update</vt:lpstr>
      <vt:lpstr>Data Purchase and Access Working Group Meetings </vt:lpstr>
      <vt:lpstr>Data Purchase and Access Working Group Meetings </vt:lpstr>
      <vt:lpstr>New Tables</vt:lpstr>
      <vt:lpstr>Training and Capacity Building</vt:lpstr>
      <vt:lpstr>PowerPoint Presentation</vt:lpstr>
      <vt:lpstr>PowerPoint Presentation</vt:lpstr>
      <vt:lpstr>PowerPoint Presentation</vt:lpstr>
      <vt:lpstr>Simcoe County Data Consortium Feedback Update</vt:lpstr>
      <vt:lpstr>New Business</vt:lpstr>
      <vt:lpstr>Next Meeting:  TBD</vt:lpstr>
    </vt:vector>
  </TitlesOfParts>
  <Company>County of Simcoe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Simcoe Overview</dc:title>
  <dc:subject/>
  <dc:creator>Westendorp, Nathan</dc:creator>
  <cp:keywords/>
  <cp:lastModifiedBy>Tiller, Sarah</cp:lastModifiedBy>
  <cp:revision>748</cp:revision>
  <cp:lastPrinted>2016-06-22T15:34:46Z</cp:lastPrinted>
  <dcterms:created xsi:type="dcterms:W3CDTF">2005-04-25T17:14:36Z</dcterms:created>
  <dcterms:modified xsi:type="dcterms:W3CDTF">2023-11-16T21:27:09Z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Hedley, Chris</vt:lpwstr>
  </property>
  <property fmtid="{D5CDD505-2E9C-101B-9397-08002B2CF9AE}" pid="3" name="ContentTypeId">
    <vt:lpwstr>0x010100E41E75E2508AC940B81E5CD5C89986C10013713DEC6BFB2A46B1AFFF541E05C165</vt:lpwstr>
  </property>
  <property fmtid="{D5CDD505-2E9C-101B-9397-08002B2CF9AE}" pid="4" name="MediaServiceImageTags">
    <vt:lpwstr/>
  </property>
  <property fmtid="{D5CDD505-2E9C-101B-9397-08002B2CF9AE}" pid="5" name="TaxKeyword">
    <vt:lpwstr/>
  </property>
</Properties>
</file>